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71" r:id="rId3"/>
    <p:sldId id="272" r:id="rId4"/>
    <p:sldId id="273" r:id="rId5"/>
    <p:sldId id="275" r:id="rId6"/>
    <p:sldId id="258" r:id="rId7"/>
    <p:sldId id="291" r:id="rId8"/>
    <p:sldId id="274" r:id="rId9"/>
    <p:sldId id="257" r:id="rId10"/>
    <p:sldId id="276" r:id="rId11"/>
    <p:sldId id="260" r:id="rId12"/>
    <p:sldId id="261" r:id="rId13"/>
    <p:sldId id="262" r:id="rId14"/>
    <p:sldId id="265" r:id="rId15"/>
    <p:sldId id="278" r:id="rId16"/>
    <p:sldId id="268" r:id="rId17"/>
    <p:sldId id="279" r:id="rId18"/>
    <p:sldId id="280" r:id="rId19"/>
    <p:sldId id="266" r:id="rId20"/>
    <p:sldId id="263" r:id="rId21"/>
    <p:sldId id="277" r:id="rId22"/>
    <p:sldId id="282" r:id="rId23"/>
    <p:sldId id="283" r:id="rId24"/>
    <p:sldId id="284" r:id="rId25"/>
    <p:sldId id="269" r:id="rId26"/>
    <p:sldId id="285" r:id="rId27"/>
    <p:sldId id="264" r:id="rId28"/>
    <p:sldId id="286" r:id="rId29"/>
    <p:sldId id="287" r:id="rId30"/>
    <p:sldId id="288" r:id="rId31"/>
    <p:sldId id="289" r:id="rId32"/>
    <p:sldId id="290" r:id="rId33"/>
    <p:sldId id="292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79758" autoAdjust="0"/>
  </p:normalViewPr>
  <p:slideViewPr>
    <p:cSldViewPr snapToGrid="0" snapToObjects="1">
      <p:cViewPr varScale="1">
        <p:scale>
          <a:sx n="90" d="100"/>
          <a:sy n="90" d="100"/>
        </p:scale>
        <p:origin x="15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12F3E-F9AD-AA41-BE1D-1FCFAE065C90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57139-A1D8-0E41-8209-9143E7D46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3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Recommendation</a:t>
            </a:r>
            <a:r>
              <a:rPr lang="en-US" baseline="0" dirty="0"/>
              <a:t> made by Clinical Trial sin Head Injury Study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52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other class 3 studies</a:t>
            </a:r>
            <a:r>
              <a:rPr lang="en-US" baseline="0" dirty="0"/>
              <a:t> 1984 – 1999</a:t>
            </a:r>
          </a:p>
          <a:p>
            <a:r>
              <a:rPr lang="en-US" baseline="0" dirty="0"/>
              <a:t>LAC = Na+ lactate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70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Questions: continuous</a:t>
            </a:r>
            <a:r>
              <a:rPr lang="en-US" baseline="0" dirty="0"/>
              <a:t> </a:t>
            </a:r>
            <a:r>
              <a:rPr lang="en-US" baseline="0" dirty="0" err="1"/>
              <a:t>vs</a:t>
            </a:r>
            <a:r>
              <a:rPr lang="en-US" baseline="0" dirty="0"/>
              <a:t> intermittent to lower ICP; does CSF drainage result in lower mortality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12 potentially</a:t>
            </a:r>
            <a:r>
              <a:rPr lang="en-US" baseline="0" dirty="0"/>
              <a:t> new studies </a:t>
            </a:r>
            <a:r>
              <a:rPr lang="en-US" baseline="0" dirty="0">
                <a:sym typeface="Wingdings"/>
              </a:rPr>
              <a:t> only 2 included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70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Level</a:t>
            </a:r>
            <a:r>
              <a:rPr lang="en-US" baseline="0" dirty="0"/>
              <a:t> III recommendation: can consider using continuous drainage as maybe more effective and during the first 12 hours to lower ICP.  EVD use showed increase mortality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09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– </a:t>
            </a:r>
            <a:r>
              <a:rPr lang="en-US" dirty="0" err="1"/>
              <a:t>bifrontal</a:t>
            </a:r>
            <a:r>
              <a:rPr lang="en-US" dirty="0"/>
              <a:t> </a:t>
            </a:r>
            <a:r>
              <a:rPr lang="en-US" dirty="0" err="1"/>
              <a:t>crani</a:t>
            </a:r>
            <a:r>
              <a:rPr lang="en-US" dirty="0"/>
              <a:t> does show decreased ICP</a:t>
            </a:r>
            <a:r>
              <a:rPr lang="en-US" baseline="0" dirty="0"/>
              <a:t> and decreases ICU days</a:t>
            </a:r>
            <a:endParaRPr lang="en-US" dirty="0"/>
          </a:p>
          <a:p>
            <a:r>
              <a:rPr lang="en-US" dirty="0"/>
              <a:t>Large FTP</a:t>
            </a:r>
            <a:r>
              <a:rPr lang="en-US" baseline="0" dirty="0"/>
              <a:t> = 12 x 15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70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DECRA trial (Class 1 study) – compared </a:t>
            </a:r>
            <a:r>
              <a:rPr lang="en-US" baseline="0" dirty="0" err="1"/>
              <a:t>bifrontotemp</a:t>
            </a:r>
            <a:r>
              <a:rPr lang="en-US" baseline="0" dirty="0"/>
              <a:t> </a:t>
            </a:r>
            <a:r>
              <a:rPr lang="en-US" baseline="0" dirty="0" err="1"/>
              <a:t>crani</a:t>
            </a:r>
            <a:r>
              <a:rPr lang="en-US" baseline="0" dirty="0"/>
              <a:t> to initial medical management in refractory raised CIP </a:t>
            </a:r>
            <a:r>
              <a:rPr lang="en-US" baseline="0" dirty="0">
                <a:sym typeface="Wingdings"/>
              </a:rPr>
              <a:t> lower ICP and fewer ICU days but no improvement in outcome</a:t>
            </a:r>
          </a:p>
          <a:p>
            <a:r>
              <a:rPr lang="en-US" baseline="0" dirty="0">
                <a:sym typeface="Wingdings"/>
              </a:rPr>
              <a:t>RESCUE ICP (not published before BTF guideline:  </a:t>
            </a:r>
            <a:r>
              <a:rPr lang="en-US" baseline="0" dirty="0" err="1">
                <a:sym typeface="Wingdings"/>
              </a:rPr>
              <a:t>Bifrontotemp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crani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vs</a:t>
            </a:r>
            <a:r>
              <a:rPr lang="en-US" baseline="0" dirty="0">
                <a:sym typeface="Wingdings"/>
              </a:rPr>
              <a:t> medical management  decrease mortality but increased vegetative state (large crossover group)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05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PaCO2</a:t>
            </a:r>
            <a:r>
              <a:rPr lang="en-US" baseline="0" dirty="0"/>
              <a:t> 20-80mmHg</a:t>
            </a:r>
          </a:p>
          <a:p>
            <a:r>
              <a:rPr lang="en-US" baseline="0" dirty="0"/>
              <a:t>3</a:t>
            </a:r>
            <a:r>
              <a:rPr lang="en-US" baseline="30000" dirty="0"/>
              <a:t>rd</a:t>
            </a:r>
            <a:r>
              <a:rPr lang="en-US" baseline="0" dirty="0"/>
              <a:t> edition recs: from case series, not comparative studies</a:t>
            </a:r>
          </a:p>
          <a:p>
            <a:r>
              <a:rPr lang="en-US" baseline="0" dirty="0"/>
              <a:t>Previous recs: can use hyperventilation as a temporizing method and if you do use it, use SJo2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28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potentially new studies </a:t>
            </a:r>
            <a:r>
              <a:rPr lang="en-US" dirty="0">
                <a:sym typeface="Wingdings"/>
              </a:rPr>
              <a:t> all </a:t>
            </a:r>
            <a:r>
              <a:rPr lang="en-US" dirty="0" err="1">
                <a:sym typeface="Wingdings"/>
              </a:rPr>
              <a:t>exxcluded</a:t>
            </a:r>
            <a:r>
              <a:rPr lang="en-US" dirty="0">
                <a:sym typeface="Wingdings"/>
              </a:rPr>
              <a:t>.  One study</a:t>
            </a:r>
            <a:r>
              <a:rPr lang="en-US" baseline="0" dirty="0">
                <a:sym typeface="Wingdings"/>
              </a:rPr>
              <a:t> from previous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60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Hyperventilation</a:t>
            </a:r>
            <a:r>
              <a:rPr lang="en-US" baseline="0" dirty="0"/>
              <a:t> with or without THAM (a buffer) to prevent </a:t>
            </a:r>
            <a:r>
              <a:rPr lang="en-US" baseline="0" dirty="0" err="1"/>
              <a:t>acidifcation</a:t>
            </a:r>
            <a:r>
              <a:rPr lang="en-US" baseline="0" dirty="0"/>
              <a:t> of CSF with </a:t>
            </a:r>
            <a:r>
              <a:rPr lang="en-US" baseline="0" dirty="0" err="1"/>
              <a:t>hypocarbia</a:t>
            </a:r>
            <a:endParaRPr lang="en-US" baseline="0" dirty="0"/>
          </a:p>
          <a:p>
            <a:r>
              <a:rPr lang="en-US" baseline="0" dirty="0"/>
              <a:t>Patient’s stratified based on motor component of GCS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57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of questions:  do barbs reduce ICP and improve outcomes? Do sedatives</a:t>
            </a:r>
            <a:r>
              <a:rPr lang="en-US" baseline="0" dirty="0"/>
              <a:t> improve outcomes?</a:t>
            </a:r>
          </a:p>
          <a:p>
            <a:r>
              <a:rPr lang="en-US" baseline="0" dirty="0"/>
              <a:t>Studies used for recs were conducted 15-30 years 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34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new</a:t>
            </a:r>
            <a:r>
              <a:rPr lang="en-US" baseline="0" dirty="0"/>
              <a:t> studies – 5 excluded for not meeting criteria, other 4 were class 3.  Class 3 studies not used for recs as all had major flaws or null findings.</a:t>
            </a:r>
          </a:p>
          <a:p>
            <a:r>
              <a:rPr lang="en-US" baseline="0" dirty="0"/>
              <a:t>Cochrane review of barbs for TBI 1999 </a:t>
            </a:r>
            <a:r>
              <a:rPr lang="en-US" baseline="0" dirty="0">
                <a:sym typeface="Wingdings"/>
              </a:rPr>
              <a:t> no significant changes to updated review in 2012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2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Guidelines</a:t>
            </a:r>
            <a:r>
              <a:rPr lang="en-US" baseline="0" dirty="0"/>
              <a:t> have led to 50% reduction in severe TBI deaths</a:t>
            </a:r>
            <a:endParaRPr lang="en-US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edition 2016 – </a:t>
            </a:r>
            <a:r>
              <a:rPr lang="en-US" dirty="0" err="1"/>
              <a:t>Piblished</a:t>
            </a:r>
            <a:r>
              <a:rPr lang="en-US" dirty="0"/>
              <a:t> in Neurosurgery</a:t>
            </a:r>
          </a:p>
          <a:p>
            <a:r>
              <a:rPr lang="en-US" dirty="0"/>
              <a:t>BTEC:</a:t>
            </a:r>
            <a:r>
              <a:rPr lang="en-US" baseline="0" dirty="0"/>
              <a:t> BTF and Pacific Northwest Evidenced based practice center at OHSU, overseen by Stanford and funding from DOD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5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= within 2.5 </a:t>
            </a:r>
            <a:r>
              <a:rPr lang="en-US" dirty="0" err="1"/>
              <a:t>hrs</a:t>
            </a:r>
            <a:r>
              <a:rPr lang="en-US" dirty="0"/>
              <a:t> and short term</a:t>
            </a:r>
            <a:r>
              <a:rPr lang="en-US" baseline="0" dirty="0"/>
              <a:t> = 48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7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new</a:t>
            </a:r>
            <a:r>
              <a:rPr lang="en-US" baseline="0" dirty="0"/>
              <a:t> class 2 and 4 new class 3 added but did not change recs</a:t>
            </a:r>
          </a:p>
          <a:p>
            <a:r>
              <a:rPr lang="en-US" baseline="0" dirty="0"/>
              <a:t>Questions:  effectiveness of </a:t>
            </a:r>
            <a:r>
              <a:rPr lang="en-US" baseline="0" dirty="0" err="1"/>
              <a:t>proph</a:t>
            </a:r>
            <a:r>
              <a:rPr lang="en-US" baseline="0" dirty="0"/>
              <a:t> to prevents early </a:t>
            </a:r>
            <a:r>
              <a:rPr lang="en-US" baseline="0" dirty="0" err="1"/>
              <a:t>vs</a:t>
            </a:r>
            <a:r>
              <a:rPr lang="en-US" baseline="0" dirty="0"/>
              <a:t> late; adverse </a:t>
            </a:r>
            <a:r>
              <a:rPr lang="en-US" baseline="0" dirty="0" err="1"/>
              <a:t>efects</a:t>
            </a:r>
            <a:r>
              <a:rPr lang="en-US" baseline="0" dirty="0"/>
              <a:t>; comparative agents and placebo</a:t>
            </a:r>
          </a:p>
          <a:p>
            <a:r>
              <a:rPr lang="en-US" baseline="0" dirty="0"/>
              <a:t>Current studies with </a:t>
            </a:r>
            <a:r>
              <a:rPr lang="en-US" baseline="0" dirty="0" err="1"/>
              <a:t>insufficent</a:t>
            </a:r>
            <a:r>
              <a:rPr lang="en-US" baseline="0" dirty="0"/>
              <a:t> evidence for or against use of </a:t>
            </a:r>
            <a:r>
              <a:rPr lang="en-US" baseline="0" dirty="0" err="1"/>
              <a:t>keppra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93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new studies and 5 excluded</a:t>
            </a:r>
          </a:p>
          <a:p>
            <a:r>
              <a:rPr lang="en-US" dirty="0"/>
              <a:t>Class 2 study</a:t>
            </a:r>
            <a:r>
              <a:rPr lang="en-US" baseline="0" dirty="0"/>
              <a:t> :  single study providing indirect evidence (mod and severe TBI and outcomes grouped)</a:t>
            </a:r>
          </a:p>
          <a:p>
            <a:r>
              <a:rPr lang="en-US" baseline="0" dirty="0"/>
              <a:t>Changes from 3</a:t>
            </a:r>
            <a:r>
              <a:rPr lang="en-US" baseline="30000" dirty="0"/>
              <a:t>rd</a:t>
            </a:r>
            <a:r>
              <a:rPr lang="en-US" baseline="0" dirty="0"/>
              <a:t> edition:  threshold &gt;90 previously</a:t>
            </a:r>
          </a:p>
          <a:p>
            <a:r>
              <a:rPr lang="en-US" baseline="0" dirty="0"/>
              <a:t>Studies from 3</a:t>
            </a:r>
            <a:r>
              <a:rPr lang="en-US" baseline="30000" dirty="0"/>
              <a:t>rd</a:t>
            </a:r>
            <a:r>
              <a:rPr lang="en-US" baseline="0" dirty="0"/>
              <a:t> edition:  hypotension is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70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Indications for monitoring:  Level IIB:  using ICP to manage</a:t>
            </a:r>
            <a:r>
              <a:rPr lang="en-US" baseline="0" dirty="0"/>
              <a:t> severe TBI patients recommended to decrease </a:t>
            </a:r>
            <a:r>
              <a:rPr lang="en-US" baseline="0" dirty="0" err="1"/>
              <a:t>mortatliy</a:t>
            </a:r>
            <a:endParaRPr lang="en-US" dirty="0"/>
          </a:p>
          <a:p>
            <a:endParaRPr lang="en-US" dirty="0"/>
          </a:p>
          <a:p>
            <a:r>
              <a:rPr lang="en-US" dirty="0"/>
              <a:t>Single class</a:t>
            </a:r>
            <a:r>
              <a:rPr lang="en-US" baseline="0" dirty="0"/>
              <a:t> 2 study used for IIB rec on ICP</a:t>
            </a:r>
          </a:p>
          <a:p>
            <a:r>
              <a:rPr lang="en-US" baseline="0" dirty="0"/>
              <a:t>Level III recommendation on using imaging in addition to ICP to aid in decision making about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508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Lack of</a:t>
            </a:r>
            <a:r>
              <a:rPr lang="en-US" sz="1600" baseline="0" dirty="0"/>
              <a:t> consistency in what the studies tested as well as the results</a:t>
            </a:r>
          </a:p>
          <a:p>
            <a:r>
              <a:rPr lang="en-US" sz="1600" baseline="0" dirty="0"/>
              <a:t>The RCT (class 3) looked at CPP 50 </a:t>
            </a:r>
            <a:r>
              <a:rPr lang="en-US" sz="1600" baseline="0" dirty="0" err="1"/>
              <a:t>vs</a:t>
            </a:r>
            <a:r>
              <a:rPr lang="en-US" sz="1600" baseline="0" dirty="0"/>
              <a:t> 70 and no difference in outcomes</a:t>
            </a:r>
          </a:p>
          <a:p>
            <a:r>
              <a:rPr lang="en-US" sz="1600" baseline="0" dirty="0"/>
              <a:t>2 Class 2 cohorts reported better outcomes with higher CPP (60-70)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4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12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8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Monitoring:  benefits and risks</a:t>
            </a:r>
          </a:p>
          <a:p>
            <a:r>
              <a:rPr lang="en-US" dirty="0"/>
              <a:t>Thresholds:  values to target or avoid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59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all Class</a:t>
            </a:r>
            <a:r>
              <a:rPr lang="en-US" baseline="0" dirty="0"/>
              <a:t> 1 studies </a:t>
            </a:r>
            <a:r>
              <a:rPr lang="en-US" baseline="0" dirty="0" err="1"/>
              <a:t>contribed</a:t>
            </a:r>
            <a:r>
              <a:rPr lang="en-US" baseline="0" dirty="0"/>
              <a:t> d to a level 1 recommendation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55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at consistency, directness,</a:t>
            </a:r>
            <a:r>
              <a:rPr lang="en-US" baseline="0" dirty="0"/>
              <a:t> precision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33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IIB = class II studies;</a:t>
            </a:r>
            <a:r>
              <a:rPr lang="en-US" baseline="0" dirty="0"/>
              <a:t>  Level III = class 3 studies or class 2 with indirect 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08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edition did not focus on comparative </a:t>
            </a:r>
            <a:r>
              <a:rPr lang="en-US" dirty="0" err="1"/>
              <a:t>effectvenss</a:t>
            </a:r>
            <a:r>
              <a:rPr lang="en-US" dirty="0"/>
              <a:t> of agents so could not be</a:t>
            </a:r>
            <a:r>
              <a:rPr lang="en-US" baseline="0" dirty="0"/>
              <a:t> included in recommendations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73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edition:  1 class 2 and 2 class 3,</a:t>
            </a:r>
            <a:r>
              <a:rPr lang="en-US" baseline="0" dirty="0"/>
              <a:t> rest were from 3</a:t>
            </a:r>
            <a:r>
              <a:rPr lang="en-US" baseline="30000" dirty="0"/>
              <a:t>rd</a:t>
            </a:r>
            <a:r>
              <a:rPr lang="en-US" baseline="0" dirty="0"/>
              <a:t> edition</a:t>
            </a:r>
            <a:endParaRPr lang="en-US" dirty="0"/>
          </a:p>
          <a:p>
            <a:r>
              <a:rPr lang="en-US" dirty="0"/>
              <a:t>The class</a:t>
            </a:r>
            <a:r>
              <a:rPr lang="en-US" baseline="0" dirty="0"/>
              <a:t> 2 study was from multiple trauma centers but all in NY </a:t>
            </a:r>
            <a:r>
              <a:rPr lang="en-US" baseline="0" dirty="0">
                <a:sym typeface="Wingdings"/>
              </a:rPr>
              <a:t> ? applicability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03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Mangat</a:t>
            </a:r>
            <a:r>
              <a:rPr lang="en-US" dirty="0"/>
              <a:t>: 1:1 matching</a:t>
            </a:r>
            <a:r>
              <a:rPr lang="en-US" baseline="0" dirty="0"/>
              <a:t> for primary analysis, 1:2 for sensitivity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139-A1D8-0E41-8209-9143E7D460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6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B156-31B2-BB41-B0B9-20902005C2DE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BE-5139-4E44-9735-2EBD4D2A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3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B156-31B2-BB41-B0B9-20902005C2DE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BE-5139-4E44-9735-2EBD4D2A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0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B156-31B2-BB41-B0B9-20902005C2DE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BE-5139-4E44-9735-2EBD4D2A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B156-31B2-BB41-B0B9-20902005C2DE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BE-5139-4E44-9735-2EBD4D2A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7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B156-31B2-BB41-B0B9-20902005C2DE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BE-5139-4E44-9735-2EBD4D2A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4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B156-31B2-BB41-B0B9-20902005C2DE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BE-5139-4E44-9735-2EBD4D2A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3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B156-31B2-BB41-B0B9-20902005C2DE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BE-5139-4E44-9735-2EBD4D2A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B156-31B2-BB41-B0B9-20902005C2DE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BE-5139-4E44-9735-2EBD4D2A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4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B156-31B2-BB41-B0B9-20902005C2DE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BE-5139-4E44-9735-2EBD4D2A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0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B156-31B2-BB41-B0B9-20902005C2DE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BE-5139-4E44-9735-2EBD4D2A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0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B156-31B2-BB41-B0B9-20902005C2DE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BE-5139-4E44-9735-2EBD4D2A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8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5B156-31B2-BB41-B0B9-20902005C2DE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8CBE-5139-4E44-9735-2EBD4D2A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2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Guidelines for the Management of Severe Traumatic Brain Injury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Rachel Garvin, MD</a:t>
            </a:r>
          </a:p>
          <a:p>
            <a:r>
              <a:rPr lang="en-US" dirty="0"/>
              <a:t>July 28, 2017</a:t>
            </a:r>
          </a:p>
          <a:p>
            <a:r>
              <a:rPr lang="en-US" dirty="0"/>
              <a:t>Neuroscience Grand Rounds</a:t>
            </a:r>
          </a:p>
        </p:txBody>
      </p:sp>
    </p:spTree>
    <p:extLst>
      <p:ext uri="{BB962C8B-B14F-4D97-AF65-F5344CB8AC3E}">
        <p14:creationId xmlns:p14="http://schemas.microsoft.com/office/powerpoint/2010/main" val="4037306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Included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Treatments</a:t>
            </a:r>
          </a:p>
          <a:p>
            <a:pPr lvl="1"/>
            <a:r>
              <a:rPr lang="en-US" dirty="0" err="1"/>
              <a:t>Decompressive</a:t>
            </a:r>
            <a:r>
              <a:rPr lang="en-US" dirty="0"/>
              <a:t> </a:t>
            </a:r>
            <a:r>
              <a:rPr lang="en-US" dirty="0" err="1"/>
              <a:t>Craniectomy</a:t>
            </a:r>
            <a:endParaRPr lang="en-US" dirty="0"/>
          </a:p>
          <a:p>
            <a:pPr lvl="1"/>
            <a:r>
              <a:rPr lang="en-US" dirty="0"/>
              <a:t>Prophylactic Hypothermia</a:t>
            </a:r>
          </a:p>
          <a:p>
            <a:pPr lvl="1"/>
            <a:r>
              <a:rPr lang="en-US" dirty="0"/>
              <a:t>Hyperosmolar Therapy</a:t>
            </a:r>
          </a:p>
          <a:p>
            <a:pPr lvl="1"/>
            <a:r>
              <a:rPr lang="en-US" dirty="0"/>
              <a:t>CSF drainage</a:t>
            </a:r>
          </a:p>
          <a:p>
            <a:pPr lvl="1"/>
            <a:r>
              <a:rPr lang="en-US" dirty="0"/>
              <a:t>Ventilation Therapies</a:t>
            </a:r>
          </a:p>
          <a:p>
            <a:pPr lvl="1"/>
            <a:r>
              <a:rPr lang="en-US" dirty="0"/>
              <a:t>Sedation</a:t>
            </a:r>
          </a:p>
          <a:p>
            <a:pPr lvl="1"/>
            <a:r>
              <a:rPr lang="en-US" dirty="0"/>
              <a:t>Steroids</a:t>
            </a:r>
          </a:p>
          <a:p>
            <a:pPr lvl="1"/>
            <a:r>
              <a:rPr lang="en-US" dirty="0"/>
              <a:t>Nutrition</a:t>
            </a:r>
          </a:p>
          <a:p>
            <a:pPr lvl="1"/>
            <a:r>
              <a:rPr lang="en-US" dirty="0"/>
              <a:t>Prophylaxis: Infection, DVT, Seizure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Monitoring</a:t>
            </a:r>
          </a:p>
          <a:p>
            <a:pPr lvl="1"/>
            <a:r>
              <a:rPr lang="en-US" dirty="0"/>
              <a:t>ICP</a:t>
            </a:r>
          </a:p>
          <a:p>
            <a:pPr lvl="1"/>
            <a:r>
              <a:rPr lang="en-US" dirty="0"/>
              <a:t>CPP</a:t>
            </a:r>
          </a:p>
          <a:p>
            <a:pPr lvl="1"/>
            <a:r>
              <a:rPr lang="en-US" dirty="0"/>
              <a:t>Advanced monitoring</a:t>
            </a:r>
          </a:p>
          <a:p>
            <a:r>
              <a:rPr lang="en-US" b="1" dirty="0"/>
              <a:t>Thresholds</a:t>
            </a:r>
          </a:p>
          <a:p>
            <a:pPr lvl="1"/>
            <a:r>
              <a:rPr lang="en-US" dirty="0"/>
              <a:t>BP</a:t>
            </a:r>
          </a:p>
          <a:p>
            <a:pPr lvl="1"/>
            <a:r>
              <a:rPr lang="en-US" dirty="0"/>
              <a:t>ICP</a:t>
            </a:r>
          </a:p>
          <a:p>
            <a:pPr lvl="1"/>
            <a:r>
              <a:rPr lang="en-US" dirty="0"/>
              <a:t>CPP</a:t>
            </a:r>
          </a:p>
          <a:p>
            <a:pPr lvl="1"/>
            <a:r>
              <a:rPr lang="en-US" dirty="0"/>
              <a:t>Advanced monitoring</a:t>
            </a:r>
          </a:p>
        </p:txBody>
      </p:sp>
    </p:spTree>
    <p:extLst>
      <p:ext uri="{BB962C8B-B14F-4D97-AF65-F5344CB8AC3E}">
        <p14:creationId xmlns:p14="http://schemas.microsoft.com/office/powerpoint/2010/main" val="26885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Rating of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reviewers evaluated each study</a:t>
            </a:r>
          </a:p>
          <a:p>
            <a:r>
              <a:rPr lang="en-US" dirty="0"/>
              <a:t>Rated as class 1,2 or 3 based on study design and quality rating</a:t>
            </a:r>
          </a:p>
          <a:p>
            <a:pPr lvl="1"/>
            <a:r>
              <a:rPr lang="en-US" dirty="0"/>
              <a:t>Class 1:  good quality RCT</a:t>
            </a:r>
          </a:p>
          <a:p>
            <a:pPr lvl="1"/>
            <a:r>
              <a:rPr lang="en-US" dirty="0"/>
              <a:t>Class 2:  moderate-quality RCT, good quality cohort or case-control</a:t>
            </a:r>
          </a:p>
          <a:p>
            <a:pPr lvl="1"/>
            <a:r>
              <a:rPr lang="en-US" dirty="0"/>
              <a:t>Class 3:  Low quality RCT, mod/low quality cohort or case control and case series</a:t>
            </a:r>
          </a:p>
        </p:txBody>
      </p:sp>
    </p:spTree>
    <p:extLst>
      <p:ext uri="{BB962C8B-B14F-4D97-AF65-F5344CB8AC3E}">
        <p14:creationId xmlns:p14="http://schemas.microsoft.com/office/powerpoint/2010/main" val="2645817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the Body of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of each individual Study</a:t>
            </a:r>
          </a:p>
          <a:p>
            <a:r>
              <a:rPr lang="en-US" dirty="0"/>
              <a:t>Consistency of results across similar studies</a:t>
            </a:r>
          </a:p>
          <a:p>
            <a:pPr lvl="1"/>
            <a:r>
              <a:rPr lang="en-US" dirty="0"/>
              <a:t>High, Moderate, Low, NA (one study)</a:t>
            </a:r>
          </a:p>
          <a:p>
            <a:r>
              <a:rPr lang="en-US" dirty="0"/>
              <a:t>Directness of study population</a:t>
            </a:r>
          </a:p>
          <a:p>
            <a:pPr lvl="1"/>
            <a:r>
              <a:rPr lang="en-US" dirty="0"/>
              <a:t>Direct, indirect, mixed</a:t>
            </a:r>
          </a:p>
          <a:p>
            <a:r>
              <a:rPr lang="en-US" dirty="0"/>
              <a:t>Precision of the estimate of outcome effect</a:t>
            </a:r>
          </a:p>
          <a:p>
            <a:pPr lvl="1"/>
            <a:r>
              <a:rPr lang="en-US" dirty="0"/>
              <a:t>High, moderate, low</a:t>
            </a:r>
          </a:p>
          <a:p>
            <a:pPr lvl="1"/>
            <a:r>
              <a:rPr lang="en-US" dirty="0"/>
              <a:t>Confidence intervals, p-values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5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Level of Recommendation</a:t>
            </a:r>
            <a:r>
              <a:rPr lang="en-US" dirty="0"/>
              <a:t>: Quality of Evidence + Class of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I:  high quality evidence</a:t>
            </a:r>
          </a:p>
          <a:p>
            <a:r>
              <a:rPr lang="en-US" dirty="0"/>
              <a:t>Level II A:  moderate quality of evidence</a:t>
            </a:r>
          </a:p>
          <a:p>
            <a:r>
              <a:rPr lang="en-US" dirty="0"/>
              <a:t>Level IIB and III:  low-quality of evidence</a:t>
            </a:r>
          </a:p>
          <a:p>
            <a:pPr lvl="1"/>
            <a:r>
              <a:rPr lang="en-US" dirty="0"/>
              <a:t>IIB: Class 2 studies, direct evidence but overall low quality</a:t>
            </a:r>
          </a:p>
          <a:p>
            <a:pPr lvl="1"/>
            <a:r>
              <a:rPr lang="en-US" dirty="0"/>
              <a:t>III: Class 3 studies or Class 2 with only indirect evidence</a:t>
            </a:r>
          </a:p>
        </p:txBody>
      </p:sp>
    </p:spTree>
    <p:extLst>
      <p:ext uri="{BB962C8B-B14F-4D97-AF65-F5344CB8AC3E}">
        <p14:creationId xmlns:p14="http://schemas.microsoft.com/office/powerpoint/2010/main" val="3374177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Hyperosmolar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specific recommendations due to insufficient evidence</a:t>
            </a:r>
          </a:p>
          <a:p>
            <a:r>
              <a:rPr lang="en-US" dirty="0"/>
              <a:t>Previous recs </a:t>
            </a:r>
          </a:p>
          <a:p>
            <a:pPr lvl="1"/>
            <a:r>
              <a:rPr lang="en-US" dirty="0" err="1"/>
              <a:t>Mannitol</a:t>
            </a:r>
            <a:r>
              <a:rPr lang="en-US" dirty="0"/>
              <a:t> works but watch for hypotension</a:t>
            </a:r>
          </a:p>
          <a:p>
            <a:pPr lvl="1"/>
            <a:r>
              <a:rPr lang="en-US" dirty="0"/>
              <a:t>Only use </a:t>
            </a:r>
            <a:r>
              <a:rPr lang="en-US" dirty="0" err="1"/>
              <a:t>mannitol</a:t>
            </a:r>
            <a:r>
              <a:rPr lang="en-US" dirty="0"/>
              <a:t> if patient is herniating</a:t>
            </a:r>
          </a:p>
          <a:p>
            <a:r>
              <a:rPr lang="en-US" dirty="0"/>
              <a:t>Focus was on comparative effectiveness of different hyperosmolar agents</a:t>
            </a:r>
          </a:p>
        </p:txBody>
      </p:sp>
    </p:spTree>
    <p:extLst>
      <p:ext uri="{BB962C8B-B14F-4D97-AF65-F5344CB8AC3E}">
        <p14:creationId xmlns:p14="http://schemas.microsoft.com/office/powerpoint/2010/main" val="898912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7-27 at 8.28.35 AM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0" r="-6580"/>
          <a:stretch>
            <a:fillRect/>
          </a:stretch>
        </p:blipFill>
        <p:spPr>
          <a:xfrm>
            <a:off x="-179208" y="708225"/>
            <a:ext cx="9323208" cy="5127405"/>
          </a:xfrm>
        </p:spPr>
      </p:pic>
    </p:spTree>
    <p:extLst>
      <p:ext uri="{BB962C8B-B14F-4D97-AF65-F5344CB8AC3E}">
        <p14:creationId xmlns:p14="http://schemas.microsoft.com/office/powerpoint/2010/main" val="3201906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05 at 5.08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6" y="1317824"/>
            <a:ext cx="8176350" cy="439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14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27 at 8.37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0" y="2087744"/>
            <a:ext cx="7581900" cy="3365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Hyperosmolar Class 3, 4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06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CSF Drainage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Closed for ICP monitoring </a:t>
            </a:r>
            <a:r>
              <a:rPr lang="en-US" dirty="0" err="1"/>
              <a:t>vs</a:t>
            </a:r>
            <a:r>
              <a:rPr lang="en-US" dirty="0"/>
              <a:t> open for drainage</a:t>
            </a:r>
          </a:p>
          <a:p>
            <a:r>
              <a:rPr lang="en-US" dirty="0"/>
              <a:t>Level III recommendations:</a:t>
            </a:r>
          </a:p>
          <a:p>
            <a:pPr lvl="1"/>
            <a:r>
              <a:rPr lang="en-US" dirty="0"/>
              <a:t>Continuous drainage for GCS &lt;6 during first 12 hours</a:t>
            </a:r>
          </a:p>
          <a:p>
            <a:pPr lvl="1"/>
            <a:r>
              <a:rPr lang="en-US" dirty="0"/>
              <a:t>Continuous drainage may be more effective in lowering ICP</a:t>
            </a:r>
          </a:p>
        </p:txBody>
      </p:sp>
    </p:spTree>
    <p:extLst>
      <p:ext uri="{BB962C8B-B14F-4D97-AF65-F5344CB8AC3E}">
        <p14:creationId xmlns:p14="http://schemas.microsoft.com/office/powerpoint/2010/main" val="3079093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CSF Drainage </a:t>
            </a:r>
          </a:p>
        </p:txBody>
      </p:sp>
      <p:pic>
        <p:nvPicPr>
          <p:cNvPr id="4" name="Content Placeholder 3" descr="Screen Shot 2017-07-05 at 5.10.22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86" b="-20686"/>
          <a:stretch>
            <a:fillRect/>
          </a:stretch>
        </p:blipFill>
        <p:spPr>
          <a:xfrm>
            <a:off x="457200" y="131649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76632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Traumatic Brain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TBI contributes to 30% of injury related deaths in the US</a:t>
            </a:r>
          </a:p>
          <a:p>
            <a:r>
              <a:rPr lang="en-US" dirty="0"/>
              <a:t>90% of total cost of TBI are related to severe TBI</a:t>
            </a:r>
          </a:p>
          <a:p>
            <a:r>
              <a:rPr lang="en-US" dirty="0"/>
              <a:t>Falls are the leading cause of TBI</a:t>
            </a:r>
          </a:p>
          <a:p>
            <a:r>
              <a:rPr lang="en-US" dirty="0"/>
              <a:t>People over age 65 have highest morbidity/mortality</a:t>
            </a:r>
          </a:p>
        </p:txBody>
      </p:sp>
      <p:pic>
        <p:nvPicPr>
          <p:cNvPr id="5" name="Content Placeholder 4" descr="bill-ICU-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>
          <a:xfrm>
            <a:off x="4648200" y="1417638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589771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Decompressive</a:t>
            </a:r>
            <a:r>
              <a:rPr lang="en-US" dirty="0"/>
              <a:t> </a:t>
            </a:r>
            <a:r>
              <a:rPr lang="en-US" dirty="0" err="1"/>
              <a:t>Craniectomy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Level IIA Recommendations:</a:t>
            </a:r>
          </a:p>
          <a:p>
            <a:pPr lvl="1"/>
            <a:r>
              <a:rPr lang="en-US" dirty="0" err="1"/>
              <a:t>Bifrontal</a:t>
            </a:r>
            <a:r>
              <a:rPr lang="en-US" dirty="0"/>
              <a:t> not recommended to improve 6 month outcomes in:</a:t>
            </a:r>
          </a:p>
          <a:p>
            <a:pPr lvl="2"/>
            <a:r>
              <a:rPr lang="en-US" dirty="0"/>
              <a:t>Diffuse injury</a:t>
            </a:r>
          </a:p>
          <a:p>
            <a:pPr lvl="2"/>
            <a:r>
              <a:rPr lang="en-US" dirty="0"/>
              <a:t>ICP &gt;20 for &gt;15 minutes in 1 hour period refractory to first-tier </a:t>
            </a:r>
            <a:r>
              <a:rPr lang="en-US" dirty="0" err="1"/>
              <a:t>tx</a:t>
            </a:r>
            <a:endParaRPr lang="en-US" dirty="0"/>
          </a:p>
          <a:p>
            <a:pPr lvl="1"/>
            <a:r>
              <a:rPr lang="en-US" dirty="0"/>
              <a:t>If you are going to do a FTP DHC, do a large one, not small</a:t>
            </a:r>
          </a:p>
          <a:p>
            <a:pPr lvl="2"/>
            <a:r>
              <a:rPr lang="en-US" dirty="0"/>
              <a:t>Shown to decrease mortality and improve outcomes</a:t>
            </a:r>
          </a:p>
        </p:txBody>
      </p:sp>
    </p:spTree>
    <p:extLst>
      <p:ext uri="{BB962C8B-B14F-4D97-AF65-F5344CB8AC3E}">
        <p14:creationId xmlns:p14="http://schemas.microsoft.com/office/powerpoint/2010/main" val="2281540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Decompressive</a:t>
            </a:r>
            <a:r>
              <a:rPr lang="en-US" dirty="0"/>
              <a:t> </a:t>
            </a:r>
            <a:r>
              <a:rPr lang="en-US" dirty="0" err="1"/>
              <a:t>Crani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31 potential studies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21 excluded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7-07-26 at 4.53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9" y="2224424"/>
            <a:ext cx="8291731" cy="41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45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Ventilation Therapies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PaCO2 strongest determinant of cerebral blood flow </a:t>
            </a:r>
            <a:r>
              <a:rPr lang="en-US" dirty="0">
                <a:sym typeface="Wingdings"/>
              </a:rPr>
              <a:t> linear response within a range</a:t>
            </a:r>
          </a:p>
          <a:p>
            <a:r>
              <a:rPr lang="en-US" dirty="0">
                <a:sym typeface="Wingdings"/>
              </a:rPr>
              <a:t>3</a:t>
            </a:r>
            <a:r>
              <a:rPr lang="en-US" baseline="30000" dirty="0">
                <a:sym typeface="Wingdings"/>
              </a:rPr>
              <a:t>rd</a:t>
            </a:r>
            <a:r>
              <a:rPr lang="en-US" dirty="0">
                <a:sym typeface="Wingdings"/>
              </a:rPr>
              <a:t> edition recs not carried over</a:t>
            </a:r>
          </a:p>
          <a:p>
            <a:r>
              <a:rPr lang="en-US" dirty="0">
                <a:sym typeface="Wingdings"/>
              </a:rPr>
              <a:t>IIB Recommendation:</a:t>
            </a:r>
          </a:p>
          <a:p>
            <a:pPr lvl="1"/>
            <a:r>
              <a:rPr lang="en-US" dirty="0">
                <a:sym typeface="Wingdings"/>
              </a:rPr>
              <a:t>Prophylactic hyperventilation with PaCO2 &lt;25 not recommended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79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Ventilation Therapies</a:t>
            </a:r>
          </a:p>
        </p:txBody>
      </p:sp>
      <p:pic>
        <p:nvPicPr>
          <p:cNvPr id="4" name="Content Placeholder 3" descr="Screen Shot 2017-07-27 at 8.54.45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805" b="-388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6442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Ventilation Therapies</a:t>
            </a:r>
          </a:p>
        </p:txBody>
      </p:sp>
      <p:pic>
        <p:nvPicPr>
          <p:cNvPr id="4" name="Content Placeholder 3" descr="Screen Shot 2017-07-27 at 8.59.59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20" b="-2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016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changes from 3</a:t>
            </a:r>
            <a:r>
              <a:rPr lang="en-US" baseline="30000" dirty="0"/>
              <a:t>rd</a:t>
            </a:r>
            <a:r>
              <a:rPr lang="en-US" dirty="0"/>
              <a:t> edition</a:t>
            </a:r>
          </a:p>
          <a:p>
            <a:r>
              <a:rPr lang="en-US" dirty="0"/>
              <a:t>Level IIB Recommendations:</a:t>
            </a:r>
          </a:p>
          <a:p>
            <a:pPr lvl="1"/>
            <a:r>
              <a:rPr lang="en-US" dirty="0"/>
              <a:t>Can use barbiturates to control ICP refractory to other medical treatments but not recommended to burst suppress</a:t>
            </a:r>
          </a:p>
          <a:p>
            <a:pPr lvl="1"/>
            <a:r>
              <a:rPr lang="en-US" dirty="0" err="1"/>
              <a:t>Propofol</a:t>
            </a:r>
            <a:r>
              <a:rPr lang="en-US" dirty="0"/>
              <a:t> can be used to control ICP but not to improve outcomes</a:t>
            </a:r>
          </a:p>
        </p:txBody>
      </p:sp>
    </p:spTree>
    <p:extLst>
      <p:ext uri="{BB962C8B-B14F-4D97-AF65-F5344CB8AC3E}">
        <p14:creationId xmlns:p14="http://schemas.microsoft.com/office/powerpoint/2010/main" val="3900433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Sedation</a:t>
            </a:r>
          </a:p>
        </p:txBody>
      </p:sp>
      <p:pic>
        <p:nvPicPr>
          <p:cNvPr id="8" name="Content Placeholder 7" descr="Screen Shot 2017-07-27 at 9.18.42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64" b="-40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3633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Hypothermia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IIB Recommendation:</a:t>
            </a:r>
          </a:p>
          <a:p>
            <a:pPr lvl="1"/>
            <a:r>
              <a:rPr lang="en-US" dirty="0"/>
              <a:t>Prophylactic </a:t>
            </a:r>
            <a:r>
              <a:rPr lang="en-US" dirty="0" err="1"/>
              <a:t>tx</a:t>
            </a:r>
            <a:r>
              <a:rPr lang="en-US" dirty="0"/>
              <a:t> NOT recommended </a:t>
            </a:r>
          </a:p>
          <a:p>
            <a:r>
              <a:rPr lang="en-US" dirty="0"/>
              <a:t>Most new studies were class 3</a:t>
            </a:r>
          </a:p>
          <a:p>
            <a:r>
              <a:rPr lang="en-US" dirty="0"/>
              <a:t>Conflicting evidence on treatment</a:t>
            </a:r>
          </a:p>
          <a:p>
            <a:r>
              <a:rPr lang="en-US" dirty="0"/>
              <a:t>Hypo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normothermia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 class 1 and 3 class 2 from U.S. </a:t>
            </a:r>
            <a:r>
              <a:rPr lang="en-US" dirty="0">
                <a:sym typeface="Wingdings"/>
              </a:rPr>
              <a:t> no benefit</a:t>
            </a:r>
            <a:endParaRPr lang="en-US" dirty="0"/>
          </a:p>
          <a:p>
            <a:pPr lvl="1"/>
            <a:r>
              <a:rPr lang="en-US" dirty="0"/>
              <a:t>3 class 2 (China/Japan) </a:t>
            </a:r>
            <a:r>
              <a:rPr lang="en-US" dirty="0">
                <a:sym typeface="Wingdings"/>
              </a:rPr>
              <a:t> benefit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25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Seizure Prophylaxis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IIA Recommendation</a:t>
            </a:r>
          </a:p>
          <a:p>
            <a:pPr lvl="1"/>
            <a:r>
              <a:rPr lang="en-US" dirty="0"/>
              <a:t>Phenytoin not recommended to prevent late PTS</a:t>
            </a:r>
          </a:p>
          <a:p>
            <a:pPr lvl="1"/>
            <a:r>
              <a:rPr lang="en-US" dirty="0"/>
              <a:t>Can consider to prevent early PTS</a:t>
            </a:r>
          </a:p>
          <a:p>
            <a:r>
              <a:rPr lang="en-US" dirty="0"/>
              <a:t>No new recommendations from 3</a:t>
            </a:r>
            <a:r>
              <a:rPr lang="en-US" baseline="30000" dirty="0"/>
              <a:t>rd</a:t>
            </a:r>
            <a:r>
              <a:rPr lang="en-US" dirty="0"/>
              <a:t> edition</a:t>
            </a:r>
          </a:p>
          <a:p>
            <a:r>
              <a:rPr lang="en-US" dirty="0" err="1"/>
              <a:t>Levetiracetam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 class 2 </a:t>
            </a:r>
            <a:r>
              <a:rPr lang="en-US" dirty="0" err="1"/>
              <a:t>vs</a:t>
            </a:r>
            <a:r>
              <a:rPr lang="en-US" dirty="0"/>
              <a:t> phenytoin</a:t>
            </a:r>
          </a:p>
          <a:p>
            <a:pPr lvl="1"/>
            <a:r>
              <a:rPr lang="en-US" dirty="0"/>
              <a:t>1 class 3 </a:t>
            </a:r>
            <a:r>
              <a:rPr lang="en-US" dirty="0" err="1"/>
              <a:t>vs</a:t>
            </a:r>
            <a:r>
              <a:rPr lang="en-US" dirty="0"/>
              <a:t> phenytoin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78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III Recommendation:</a:t>
            </a:r>
          </a:p>
          <a:p>
            <a:pPr lvl="1"/>
            <a:r>
              <a:rPr lang="en-US" dirty="0"/>
              <a:t>SBP &gt;/= 100mmHg ages 50-69</a:t>
            </a:r>
          </a:p>
          <a:p>
            <a:pPr lvl="1"/>
            <a:r>
              <a:rPr lang="en-US" dirty="0"/>
              <a:t>SPP &gt;/=110mmHg for ages 15-49 and &gt;70</a:t>
            </a:r>
          </a:p>
        </p:txBody>
      </p:sp>
      <p:pic>
        <p:nvPicPr>
          <p:cNvPr id="4" name="Picture 3" descr="Screen Shot 2017-07-27 at 4.02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9" y="3362863"/>
            <a:ext cx="8362481" cy="341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3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TBI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Mild</a:t>
            </a:r>
          </a:p>
          <a:p>
            <a:pPr lvl="1"/>
            <a:r>
              <a:rPr lang="en-US" dirty="0"/>
              <a:t>GCS 13-15</a:t>
            </a:r>
          </a:p>
          <a:p>
            <a:r>
              <a:rPr lang="en-US" dirty="0"/>
              <a:t>Moderate</a:t>
            </a:r>
          </a:p>
          <a:p>
            <a:pPr lvl="1"/>
            <a:r>
              <a:rPr lang="en-US" dirty="0"/>
              <a:t>GCS 9-12</a:t>
            </a:r>
          </a:p>
          <a:p>
            <a:r>
              <a:rPr lang="en-US" dirty="0"/>
              <a:t>Severe</a:t>
            </a:r>
          </a:p>
          <a:p>
            <a:pPr lvl="1"/>
            <a:r>
              <a:rPr lang="en-US" dirty="0"/>
              <a:t>GCS 3-8</a:t>
            </a:r>
          </a:p>
        </p:txBody>
      </p:sp>
      <p:pic>
        <p:nvPicPr>
          <p:cNvPr id="5" name="Content Placeholder 4" descr="gcs-2-63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634" b="-24634"/>
          <a:stretch>
            <a:fillRect/>
          </a:stretch>
        </p:blipFill>
        <p:spPr>
          <a:xfrm>
            <a:off x="3755236" y="808236"/>
            <a:ext cx="4931564" cy="5526687"/>
          </a:xfrm>
        </p:spPr>
      </p:pic>
    </p:spTree>
    <p:extLst>
      <p:ext uri="{BB962C8B-B14F-4D97-AF65-F5344CB8AC3E}">
        <p14:creationId xmlns:p14="http://schemas.microsoft.com/office/powerpoint/2010/main" val="3741446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IIB Recommendation:</a:t>
            </a:r>
          </a:p>
          <a:p>
            <a:pPr lvl="1"/>
            <a:r>
              <a:rPr lang="en-US" dirty="0"/>
              <a:t>Treat ICP &gt;22mmHg to decrease mortality</a:t>
            </a:r>
          </a:p>
        </p:txBody>
      </p:sp>
      <p:pic>
        <p:nvPicPr>
          <p:cNvPr id="4" name="Picture 3" descr="Screen Shot 2017-07-27 at 4.07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77" y="2972903"/>
            <a:ext cx="7652008" cy="33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53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IIB Recommendation:</a:t>
            </a:r>
          </a:p>
          <a:p>
            <a:pPr lvl="1"/>
            <a:r>
              <a:rPr lang="en-US" dirty="0"/>
              <a:t>Maintain CPP 60-70</a:t>
            </a:r>
          </a:p>
          <a:p>
            <a:r>
              <a:rPr lang="en-US" dirty="0"/>
              <a:t>Level III Recommendation:</a:t>
            </a:r>
          </a:p>
          <a:p>
            <a:pPr lvl="1"/>
            <a:r>
              <a:rPr lang="en-US" dirty="0"/>
              <a:t>Avoid pushing CPP &gt;70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42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CPP</a:t>
            </a:r>
          </a:p>
        </p:txBody>
      </p:sp>
      <p:pic>
        <p:nvPicPr>
          <p:cNvPr id="4" name="Content Placeholder 3" descr="Screen Shot 2017-07-27 at 4.12.4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2" r="-1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720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One Level I recommendation</a:t>
            </a:r>
          </a:p>
          <a:p>
            <a:r>
              <a:rPr lang="en-US" dirty="0"/>
              <a:t>Mainly level IIB</a:t>
            </a:r>
          </a:p>
          <a:p>
            <a:r>
              <a:rPr lang="en-US" dirty="0"/>
              <a:t>Further research is still needed</a:t>
            </a:r>
          </a:p>
          <a:p>
            <a:r>
              <a:rPr lang="en-US" dirty="0"/>
              <a:t>Use guidelines along with treatment specific for each patient</a:t>
            </a:r>
          </a:p>
        </p:txBody>
      </p:sp>
      <p:pic>
        <p:nvPicPr>
          <p:cNvPr id="5" name="Content Placeholder 4" descr="11935367-Human-brain-research-and-memory-loss-and-alzheimer-Stock-Photo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51" b="-4051"/>
          <a:stretch>
            <a:fillRect/>
          </a:stretch>
        </p:blipFill>
        <p:spPr>
          <a:xfrm>
            <a:off x="4648200" y="1417638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207933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7" name="Content Placeholder 6" descr="food-art-sara-asnaghi-brain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85" r="-194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6443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Injury</a:t>
            </a:r>
          </a:p>
        </p:txBody>
      </p:sp>
      <p:pic>
        <p:nvPicPr>
          <p:cNvPr id="7" name="Content Placeholder 6" descr="Fig-51-Heterogeneity-of-severe-traumatic-brain-injury-TBI-Note-computed-tomograph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36" r="-151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562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Perceived TBI Management</a:t>
            </a:r>
          </a:p>
        </p:txBody>
      </p:sp>
      <p:pic>
        <p:nvPicPr>
          <p:cNvPr id="7" name="Content Placeholder 6" descr="805122-voodoo1000x62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2" r="-68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922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Issues with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Difficulty establishing effectiveness of interventions</a:t>
            </a:r>
          </a:p>
          <a:p>
            <a:r>
              <a:rPr lang="en-US" dirty="0"/>
              <a:t>Standardizing clinical management</a:t>
            </a:r>
          </a:p>
          <a:p>
            <a:r>
              <a:rPr lang="en-US" dirty="0"/>
              <a:t>Relevant outcome measures and time to follow up</a:t>
            </a:r>
          </a:p>
        </p:txBody>
      </p:sp>
    </p:spTree>
    <p:extLst>
      <p:ext uri="{BB962C8B-B14F-4D97-AF65-F5344CB8AC3E}">
        <p14:creationId xmlns:p14="http://schemas.microsoft.com/office/powerpoint/2010/main" val="332437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About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Guidelines are recommendations</a:t>
            </a:r>
          </a:p>
          <a:p>
            <a:r>
              <a:rPr lang="en-US" dirty="0"/>
              <a:t>Where do the recommendations come from?</a:t>
            </a:r>
          </a:p>
          <a:p>
            <a:r>
              <a:rPr lang="en-US" dirty="0"/>
              <a:t>What is the quality of the evidence?</a:t>
            </a:r>
          </a:p>
          <a:p>
            <a:r>
              <a:rPr lang="en-US" dirty="0"/>
              <a:t>Know why.</a:t>
            </a:r>
          </a:p>
        </p:txBody>
      </p:sp>
      <p:pic>
        <p:nvPicPr>
          <p:cNvPr id="4" name="Picture 3" descr="body-imag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3" y="4449033"/>
            <a:ext cx="7953959" cy="226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Trauma Foundation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Founded in 1986 to support TBI research</a:t>
            </a:r>
          </a:p>
          <a:p>
            <a:r>
              <a:rPr lang="en-US" dirty="0"/>
              <a:t>First EB guidelines published 1995</a:t>
            </a:r>
          </a:p>
          <a:p>
            <a:r>
              <a:rPr lang="en-US" dirty="0"/>
              <a:t>Six additional TBI guidelines </a:t>
            </a:r>
          </a:p>
          <a:p>
            <a:pPr lvl="1"/>
            <a:r>
              <a:rPr lang="en-US" dirty="0"/>
              <a:t>Severe TBI</a:t>
            </a:r>
          </a:p>
          <a:p>
            <a:pPr lvl="1"/>
            <a:r>
              <a:rPr lang="en-US" dirty="0" err="1"/>
              <a:t>Peds</a:t>
            </a:r>
            <a:r>
              <a:rPr lang="en-US" dirty="0"/>
              <a:t> Severe TBI</a:t>
            </a:r>
          </a:p>
          <a:p>
            <a:pPr lvl="1"/>
            <a:r>
              <a:rPr lang="en-US" dirty="0"/>
              <a:t>Early Prognosis in Severe TBI</a:t>
            </a:r>
          </a:p>
          <a:p>
            <a:pPr lvl="1"/>
            <a:r>
              <a:rPr lang="en-US" dirty="0"/>
              <a:t>Surgical Management of TBI</a:t>
            </a:r>
          </a:p>
          <a:p>
            <a:pPr lvl="1"/>
            <a:r>
              <a:rPr lang="en-US" dirty="0"/>
              <a:t>Pre-hospital TBI Management</a:t>
            </a:r>
          </a:p>
          <a:p>
            <a:pPr lvl="1"/>
            <a:r>
              <a:rPr lang="en-US" dirty="0"/>
              <a:t>Field Management of Combat TBI</a:t>
            </a:r>
          </a:p>
        </p:txBody>
      </p:sp>
    </p:spTree>
    <p:extLst>
      <p:ext uri="{BB962C8B-B14F-4D97-AF65-F5344CB8AC3E}">
        <p14:creationId xmlns:p14="http://schemas.microsoft.com/office/powerpoint/2010/main" val="3068667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edition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guidelines 2007</a:t>
            </a:r>
          </a:p>
          <a:p>
            <a:r>
              <a:rPr lang="en-US" dirty="0"/>
              <a:t>Brain Trauma Evidence-Based Consortium (BTEC)</a:t>
            </a:r>
          </a:p>
          <a:p>
            <a:r>
              <a:rPr lang="en-US" dirty="0"/>
              <a:t>18 topics discussed</a:t>
            </a:r>
          </a:p>
          <a:p>
            <a:r>
              <a:rPr lang="en-US" dirty="0"/>
              <a:t>Out of 189 publications reviewed, 5 class 1</a:t>
            </a:r>
          </a:p>
          <a:p>
            <a:r>
              <a:rPr lang="en-US" dirty="0"/>
              <a:t>94 new studies since last publication</a:t>
            </a:r>
          </a:p>
          <a:p>
            <a:r>
              <a:rPr lang="en-US" dirty="0"/>
              <a:t>Recommendations, not a protocol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1430</Words>
  <Application>Microsoft Macintosh PowerPoint</Application>
  <PresentationFormat>On-screen Show (4:3)</PresentationFormat>
  <Paragraphs>230</Paragraphs>
  <Slides>34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Office Theme</vt:lpstr>
      <vt:lpstr>Guidelines for the Management of Severe Traumatic Brain Injury</vt:lpstr>
      <vt:lpstr>Traumatic Brain Injury</vt:lpstr>
      <vt:lpstr>Grading TBI</vt:lpstr>
      <vt:lpstr>Heterogeneous Injury</vt:lpstr>
      <vt:lpstr>Perceived TBI Management</vt:lpstr>
      <vt:lpstr>Current Issues with Research</vt:lpstr>
      <vt:lpstr>A Word About Guidelines</vt:lpstr>
      <vt:lpstr>Brain Trauma Foundation</vt:lpstr>
      <vt:lpstr>4th edition 2016</vt:lpstr>
      <vt:lpstr>Included Topics</vt:lpstr>
      <vt:lpstr>Rating of Evidence</vt:lpstr>
      <vt:lpstr>Quality of the Body of Evidence</vt:lpstr>
      <vt:lpstr>Level of Recommendation: Quality of Evidence + Class of Study</vt:lpstr>
      <vt:lpstr>Hyperosmolar Therapy</vt:lpstr>
      <vt:lpstr>PowerPoint Presentation</vt:lpstr>
      <vt:lpstr>PowerPoint Presentation</vt:lpstr>
      <vt:lpstr>Hyperosmolar Class 3, 4th edition</vt:lpstr>
      <vt:lpstr>CSF Drainage</vt:lpstr>
      <vt:lpstr>CSF Drainage </vt:lpstr>
      <vt:lpstr>Decompressive Craniectomy </vt:lpstr>
      <vt:lpstr>Decompressive Crani</vt:lpstr>
      <vt:lpstr>Ventilation Therapies</vt:lpstr>
      <vt:lpstr>Ventilation Therapies</vt:lpstr>
      <vt:lpstr>Ventilation Therapies</vt:lpstr>
      <vt:lpstr>Sedation</vt:lpstr>
      <vt:lpstr>Sedation</vt:lpstr>
      <vt:lpstr>Therapeutic Hypothermia</vt:lpstr>
      <vt:lpstr>Seizure Prophylaxis</vt:lpstr>
      <vt:lpstr>Blood Pressure</vt:lpstr>
      <vt:lpstr>ICP</vt:lpstr>
      <vt:lpstr>CPP</vt:lpstr>
      <vt:lpstr>CPP</vt:lpstr>
      <vt:lpstr>Summary</vt:lpstr>
      <vt:lpstr>Food for thought…</vt:lpstr>
    </vt:vector>
  </TitlesOfParts>
  <Company>UTHSCSA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for the Management of Severe Traumatic Brain Injury</dc:title>
  <dc:creator>Rachel Garvin</dc:creator>
  <cp:lastModifiedBy>Garvin, Rachel E</cp:lastModifiedBy>
  <cp:revision>36</cp:revision>
  <dcterms:created xsi:type="dcterms:W3CDTF">2017-07-05T20:55:56Z</dcterms:created>
  <dcterms:modified xsi:type="dcterms:W3CDTF">2018-10-26T17:58:26Z</dcterms:modified>
</cp:coreProperties>
</file>